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18"/>
  </p:notesMasterIdLst>
  <p:sldIdLst>
    <p:sldId id="256" r:id="rId5"/>
    <p:sldId id="296" r:id="rId6"/>
    <p:sldId id="300" r:id="rId7"/>
    <p:sldId id="299" r:id="rId8"/>
    <p:sldId id="279" r:id="rId9"/>
    <p:sldId id="302" r:id="rId10"/>
    <p:sldId id="280" r:id="rId11"/>
    <p:sldId id="301" r:id="rId12"/>
    <p:sldId id="303" r:id="rId13"/>
    <p:sldId id="291" r:id="rId14"/>
    <p:sldId id="285" r:id="rId15"/>
    <p:sldId id="287" r:id="rId16"/>
    <p:sldId id="29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gină de titlu" id="{138E41A6-8CFD-44DE-BC39-F2201CCD9EE6}">
          <p14:sldIdLst>
            <p14:sldId id="256"/>
          </p14:sldIdLst>
        </p14:section>
        <p14:section name="Introducere" id="{D804427D-CC8D-4297-AD64-1AA7C86D1E12}">
          <p14:sldIdLst>
            <p14:sldId id="296"/>
          </p14:sldIdLst>
        </p14:section>
        <p14:section name="Set de date, Condiții și Metoda propusă" id="{899886F0-1C94-4024-80F3-F4BC5BD3C2A3}">
          <p14:sldIdLst>
            <p14:sldId id="300"/>
            <p14:sldId id="299"/>
          </p14:sldIdLst>
        </p14:section>
        <p14:section name="Scheme, Detalii implementare, Afisare rezulate" id="{8A8A1DFF-3B52-47E1-BB9A-4F5092DFE3CE}">
          <p14:sldIdLst>
            <p14:sldId id="279"/>
            <p14:sldId id="302"/>
            <p14:sldId id="280"/>
            <p14:sldId id="301"/>
            <p14:sldId id="303"/>
          </p14:sldIdLst>
        </p14:section>
        <p14:section name="Rezultate Experimentale" id="{9CEB7362-F27E-4F98-BCF1-66DEB908E635}">
          <p14:sldIdLst>
            <p14:sldId id="291"/>
            <p14:sldId id="285"/>
            <p14:sldId id="287"/>
          </p14:sldIdLst>
        </p14:section>
        <p14:section name="Concluzii" id="{EE8BCA2C-E3E5-4242-ADDF-2354F090F3E1}">
          <p14:sldIdLst>
            <p14:sldId id="297"/>
          </p14:sldIdLst>
        </p14:section>
        <p14:section name="Demo" id="{B4CEBD61-86DF-4C19-9487-654EDA346D1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7395F9D-DA50-4B92-91BB-39F2DF7538CA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20F-C03C-462F-B042-2C3EB6B71C39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FC29-3DDB-4DC1-852B-FBA84B5CD3A7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AE83-A509-40BB-8096-16C62244B909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6E4F-B9CB-4F10-B30C-C9D43836C741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A3EB-87F1-452D-89AF-E1007B58D56A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AC63-E216-4CCB-8B1D-231DFE6EE3E8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4F2B-81F1-43A0-87A4-A061DC73E3AF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B0D5-6F9B-4076-8B4E-6C21A8D11180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1981D-5A12-410C-8C87-CC5809DFD900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46F-00BE-4ED7-8F5E-FB778A59A10A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FECA5E2-8622-4720-B794-E78700436C20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680488" cy="1090938"/>
          </a:xfrm>
        </p:spPr>
        <p:txBody>
          <a:bodyPr anchor="b">
            <a:noAutofit/>
          </a:bodyPr>
          <a:lstStyle/>
          <a:p>
            <a:pPr algn="l"/>
            <a:r>
              <a:rPr lang="ro-RO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</a:t>
            </a: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o-RO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semnalelor</a:t>
            </a: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o-RO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seismice</a:t>
            </a: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o-RO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folosind</a:t>
            </a: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o-RO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rețele</a:t>
            </a: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o-RO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neurale</a:t>
            </a: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o-RO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adânci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2"/>
            <a:ext cx="7501650" cy="774179"/>
          </a:xfrm>
        </p:spPr>
        <p:txBody>
          <a:bodyPr anchor="t">
            <a:normAutofit/>
          </a:bodyPr>
          <a:lstStyle/>
          <a:p>
            <a:r>
              <a:rPr lang="ro-RO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Conducător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o-RO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științific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Conf. dr. </a:t>
            </a:r>
            <a:r>
              <a:rPr lang="ro-RO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Anamaria </a:t>
            </a:r>
            <a:r>
              <a:rPr lang="ro-RO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Rădoi</a:t>
            </a:r>
          </a:p>
          <a:p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Absolvent: Alex-Costin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</a:t>
            </a:r>
            <a:r>
              <a:rPr lang="ro-RO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țu</a:t>
            </a:r>
            <a:r>
              <a:rPr lang="ro-RO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		             Iulie, 2023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E9B-0144-446D-96BB-BEB033D2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3" y="221670"/>
            <a:ext cx="1218646" cy="1218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3D032-AAF2-4534-B576-FA462ED1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191" y="221670"/>
            <a:ext cx="1218646" cy="12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0F07508-4A07-5838-FDB7-5D40FC0A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825750" cy="1499616"/>
          </a:xfrm>
        </p:spPr>
        <p:txBody>
          <a:bodyPr>
            <a:normAutofit/>
          </a:bodyPr>
          <a:lstStyle/>
          <a:p>
            <a:r>
              <a:rPr lang="ro-RO" sz="4000" dirty="0">
                <a:latin typeface="Segoe UI" panose="020B0502040204020203" pitchFamily="34" charset="0"/>
                <a:cs typeface="Segoe UI" panose="020B0502040204020203" pitchFamily="34" charset="0"/>
              </a:rPr>
              <a:t>Rezultate experimentale Resnet-10</a:t>
            </a:r>
            <a:endParaRPr lang="en-US" sz="4000" dirty="0"/>
          </a:p>
        </p:txBody>
      </p:sp>
      <p:graphicFrame>
        <p:nvGraphicFramePr>
          <p:cNvPr id="8" name="Tabel 4">
            <a:extLst>
              <a:ext uri="{FF2B5EF4-FFF2-40B4-BE49-F238E27FC236}">
                <a16:creationId xmlns:a16="http://schemas.microsoft.com/office/drawing/2014/main" id="{13FC87D4-2856-10F2-1EF3-F30F3368FC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8889382"/>
              </p:ext>
            </p:extLst>
          </p:nvPr>
        </p:nvGraphicFramePr>
        <p:xfrm>
          <a:off x="1024128" y="2084832"/>
          <a:ext cx="10291476" cy="210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869">
                  <a:extLst>
                    <a:ext uri="{9D8B030D-6E8A-4147-A177-3AD203B41FA5}">
                      <a16:colId xmlns:a16="http://schemas.microsoft.com/office/drawing/2014/main" val="3769329559"/>
                    </a:ext>
                  </a:extLst>
                </a:gridCol>
                <a:gridCol w="2572869">
                  <a:extLst>
                    <a:ext uri="{9D8B030D-6E8A-4147-A177-3AD203B41FA5}">
                      <a16:colId xmlns:a16="http://schemas.microsoft.com/office/drawing/2014/main" val="1113843028"/>
                    </a:ext>
                  </a:extLst>
                </a:gridCol>
                <a:gridCol w="2572869">
                  <a:extLst>
                    <a:ext uri="{9D8B030D-6E8A-4147-A177-3AD203B41FA5}">
                      <a16:colId xmlns:a16="http://schemas.microsoft.com/office/drawing/2014/main" val="2093657370"/>
                    </a:ext>
                  </a:extLst>
                </a:gridCol>
                <a:gridCol w="2572869">
                  <a:extLst>
                    <a:ext uri="{9D8B030D-6E8A-4147-A177-3AD203B41FA5}">
                      <a16:colId xmlns:a16="http://schemas.microsoft.com/office/drawing/2014/main" val="1730958660"/>
                    </a:ext>
                  </a:extLst>
                </a:gridCol>
              </a:tblGrid>
              <a:tr h="420748">
                <a:tc>
                  <a:txBody>
                    <a:bodyPr/>
                    <a:lstStyle/>
                    <a:p>
                      <a:pPr algn="ctr"/>
                      <a:r>
                        <a:rPr lang="ro-RO" dirty="0">
                          <a:latin typeface="Segoue UI"/>
                        </a:rPr>
                        <a:t>Metrică</a:t>
                      </a:r>
                      <a:endParaRPr lang="en-US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>
                          <a:latin typeface="Segoue UI"/>
                        </a:rPr>
                        <a:t>Antrenare</a:t>
                      </a:r>
                      <a:endParaRPr lang="en-US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>
                          <a:latin typeface="Segoue UI"/>
                        </a:rPr>
                        <a:t>Validare </a:t>
                      </a:r>
                      <a:endParaRPr lang="en-US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>
                          <a:latin typeface="Segoue UI"/>
                        </a:rPr>
                        <a:t>Testare</a:t>
                      </a:r>
                      <a:endParaRPr lang="en-US" dirty="0">
                        <a:latin typeface="Segou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41404"/>
                  </a:ext>
                </a:extLst>
              </a:tr>
              <a:tr h="42074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ue UI"/>
                          <a:ea typeface="+mn-ea"/>
                          <a:cs typeface="Segoe UI" panose="020B0502040204020203" pitchFamily="34" charset="0"/>
                        </a:rPr>
                        <a:t>MSE</a:t>
                      </a:r>
                      <a:r>
                        <a:rPr lang="ro-RO" sz="1800" b="0" i="0" kern="1200" dirty="0">
                          <a:solidFill>
                            <a:schemeClr val="dk1"/>
                          </a:solidFill>
                          <a:effectLst/>
                          <a:latin typeface="Segoue UI"/>
                          <a:ea typeface="+mn-ea"/>
                          <a:cs typeface="Segoe UI" panose="020B0502040204020203" pitchFamily="34" charset="0"/>
                        </a:rPr>
                        <a:t> Magnitudine</a:t>
                      </a:r>
                      <a:endParaRPr lang="en-US" dirty="0"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0.02685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0.02628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0.0246</a:t>
                      </a:r>
                      <a:r>
                        <a:rPr lang="ro-RO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521978"/>
                  </a:ext>
                </a:extLst>
              </a:tr>
              <a:tr h="42074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ue UI"/>
                          <a:ea typeface="+mn-ea"/>
                          <a:cs typeface="Segoe UI" panose="020B0502040204020203" pitchFamily="34" charset="0"/>
                        </a:rPr>
                        <a:t>MSE</a:t>
                      </a:r>
                      <a:r>
                        <a:rPr lang="ro-RO" sz="1800" b="0" i="0" kern="1200" dirty="0">
                          <a:solidFill>
                            <a:schemeClr val="dk1"/>
                          </a:solidFill>
                          <a:effectLst/>
                          <a:latin typeface="Segoue UI"/>
                          <a:ea typeface="+mn-ea"/>
                          <a:cs typeface="Segoe UI" panose="020B0502040204020203" pitchFamily="34" charset="0"/>
                        </a:rPr>
                        <a:t> Latitudine</a:t>
                      </a:r>
                      <a:endParaRPr lang="en-US" dirty="0"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0.02054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0.02328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0.02240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01128"/>
                  </a:ext>
                </a:extLst>
              </a:tr>
              <a:tr h="42074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ue UI"/>
                          <a:ea typeface="+mn-ea"/>
                          <a:cs typeface="Segoe UI" panose="020B0502040204020203" pitchFamily="34" charset="0"/>
                        </a:rPr>
                        <a:t>MSE</a:t>
                      </a:r>
                      <a:r>
                        <a:rPr lang="ro-RO" sz="1800" b="0" i="0" kern="1200" dirty="0">
                          <a:solidFill>
                            <a:schemeClr val="dk1"/>
                          </a:solidFill>
                          <a:effectLst/>
                          <a:latin typeface="Segoue UI"/>
                          <a:ea typeface="+mn-ea"/>
                          <a:cs typeface="Segoe UI" panose="020B0502040204020203" pitchFamily="34" charset="0"/>
                        </a:rPr>
                        <a:t> Longitudine</a:t>
                      </a:r>
                      <a:endParaRPr lang="en-US" dirty="0"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0.04006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0.03421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0.0339</a:t>
                      </a:r>
                      <a:r>
                        <a:rPr lang="ro-RO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566266"/>
                  </a:ext>
                </a:extLst>
              </a:tr>
              <a:tr h="42074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ue UI"/>
                          <a:ea typeface="+mn-ea"/>
                          <a:cs typeface="Segoe UI" panose="020B0502040204020203" pitchFamily="34" charset="0"/>
                        </a:rPr>
                        <a:t>MSE</a:t>
                      </a:r>
                      <a:r>
                        <a:rPr lang="ro-RO" sz="1800" b="0" i="0" kern="1200" dirty="0">
                          <a:solidFill>
                            <a:schemeClr val="dk1"/>
                          </a:solidFill>
                          <a:effectLst/>
                          <a:latin typeface="Segoue UI"/>
                          <a:ea typeface="+mn-ea"/>
                          <a:cs typeface="Segoe UI" panose="020B0502040204020203" pitchFamily="34" charset="0"/>
                        </a:rPr>
                        <a:t> Adâncime</a:t>
                      </a:r>
                      <a:endParaRPr lang="en-US" dirty="0"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1.32098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4.01828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3.93505 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867471"/>
                  </a:ext>
                </a:extLst>
              </a:tr>
            </a:tbl>
          </a:graphicData>
        </a:graphic>
      </p:graphicFrame>
      <p:graphicFrame>
        <p:nvGraphicFramePr>
          <p:cNvPr id="9" name="Tabel 7">
            <a:extLst>
              <a:ext uri="{FF2B5EF4-FFF2-40B4-BE49-F238E27FC236}">
                <a16:creationId xmlns:a16="http://schemas.microsoft.com/office/drawing/2014/main" id="{6945A7E6-6638-BA0E-58C7-5FCEE6B72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38518"/>
              </p:ext>
            </p:extLst>
          </p:nvPr>
        </p:nvGraphicFramePr>
        <p:xfrm>
          <a:off x="1024128" y="4955820"/>
          <a:ext cx="10291475" cy="101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295">
                  <a:extLst>
                    <a:ext uri="{9D8B030D-6E8A-4147-A177-3AD203B41FA5}">
                      <a16:colId xmlns:a16="http://schemas.microsoft.com/office/drawing/2014/main" val="62896298"/>
                    </a:ext>
                  </a:extLst>
                </a:gridCol>
                <a:gridCol w="2058295">
                  <a:extLst>
                    <a:ext uri="{9D8B030D-6E8A-4147-A177-3AD203B41FA5}">
                      <a16:colId xmlns:a16="http://schemas.microsoft.com/office/drawing/2014/main" val="9767054"/>
                    </a:ext>
                  </a:extLst>
                </a:gridCol>
                <a:gridCol w="2058295">
                  <a:extLst>
                    <a:ext uri="{9D8B030D-6E8A-4147-A177-3AD203B41FA5}">
                      <a16:colId xmlns:a16="http://schemas.microsoft.com/office/drawing/2014/main" val="3868468001"/>
                    </a:ext>
                  </a:extLst>
                </a:gridCol>
                <a:gridCol w="2058295">
                  <a:extLst>
                    <a:ext uri="{9D8B030D-6E8A-4147-A177-3AD203B41FA5}">
                      <a16:colId xmlns:a16="http://schemas.microsoft.com/office/drawing/2014/main" val="2593258078"/>
                    </a:ext>
                  </a:extLst>
                </a:gridCol>
                <a:gridCol w="2058295">
                  <a:extLst>
                    <a:ext uri="{9D8B030D-6E8A-4147-A177-3AD203B41FA5}">
                      <a16:colId xmlns:a16="http://schemas.microsoft.com/office/drawing/2014/main" val="2951262485"/>
                    </a:ext>
                  </a:extLst>
                </a:gridCol>
              </a:tblGrid>
              <a:tr h="377258">
                <a:tc>
                  <a:txBody>
                    <a:bodyPr/>
                    <a:lstStyle/>
                    <a:p>
                      <a:r>
                        <a:rPr lang="ro-RO" dirty="0">
                          <a:latin typeface="Segoue UI"/>
                        </a:rPr>
                        <a:t>Metrică – set Testare</a:t>
                      </a:r>
                      <a:endParaRPr lang="en-US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latin typeface="Segoue UI"/>
                        </a:rPr>
                        <a:t>Magnitudine</a:t>
                      </a:r>
                      <a:endParaRPr lang="en-US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latin typeface="Segoue UI"/>
                        </a:rPr>
                        <a:t>Latitudine</a:t>
                      </a:r>
                      <a:endParaRPr lang="en-US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latin typeface="Segoue UI"/>
                        </a:rPr>
                        <a:t>Longitudine</a:t>
                      </a:r>
                      <a:endParaRPr lang="en-US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latin typeface="Segoue UI"/>
                        </a:rPr>
                        <a:t>Adâncime</a:t>
                      </a:r>
                      <a:endParaRPr lang="en-US" dirty="0">
                        <a:latin typeface="Segou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51801"/>
                  </a:ext>
                </a:extLst>
              </a:tr>
              <a:tr h="377258">
                <a:tc>
                  <a:txBody>
                    <a:bodyPr/>
                    <a:lstStyle/>
                    <a:p>
                      <a:r>
                        <a:rPr lang="ro-RO" dirty="0">
                          <a:latin typeface="Segoue UI"/>
                        </a:rPr>
                        <a:t>Scor 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</a:t>
                      </a:r>
                      <a:r>
                        <a:rPr lang="ro-RO" sz="1800" kern="1200" baseline="300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0.9100773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0.71742815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0.5779206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Segoue UI"/>
                          <a:cs typeface="Segoe UI" panose="020B0502040204020203" pitchFamily="34" charset="0"/>
                        </a:rPr>
                        <a:t>0.8045777</a:t>
                      </a:r>
                      <a:endParaRPr lang="en-US" dirty="0">
                        <a:solidFill>
                          <a:schemeClr val="tx1"/>
                        </a:solidFill>
                        <a:latin typeface="Segoue UI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7754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0EEA6-2D79-30A0-1319-E8E6B518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400" smtClean="0"/>
              <a:t>10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433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1">
            <a:extLst>
              <a:ext uri="{FF2B5EF4-FFF2-40B4-BE49-F238E27FC236}">
                <a16:creationId xmlns:a16="http://schemas.microsoft.com/office/drawing/2014/main" id="{699A5242-41FC-C6F1-A9D5-CF4B0423E88E}"/>
              </a:ext>
            </a:extLst>
          </p:cNvPr>
          <p:cNvSpPr txBox="1">
            <a:spLocks/>
          </p:cNvSpPr>
          <p:nvPr/>
        </p:nvSpPr>
        <p:spPr>
          <a:xfrm>
            <a:off x="707571" y="244145"/>
            <a:ext cx="10776857" cy="7370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4000" dirty="0">
                <a:latin typeface="Segoe UI" panose="020B0502040204020203" pitchFamily="34" charset="0"/>
                <a:cs typeface="Segoe UI" panose="020B0502040204020203" pitchFamily="34" charset="0"/>
              </a:rPr>
              <a:t>Rezultate experimentale RESNET-10</a:t>
            </a:r>
            <a:endParaRPr lang="en-US" sz="4000" dirty="0"/>
          </a:p>
        </p:txBody>
      </p:sp>
      <p:pic>
        <p:nvPicPr>
          <p:cNvPr id="6" name="Substituent conținut 6" descr="O imagine care conține text, captură de ecran, Interval, diagramă&#10;&#10;Descriere generată automat">
            <a:extLst>
              <a:ext uri="{FF2B5EF4-FFF2-40B4-BE49-F238E27FC236}">
                <a16:creationId xmlns:a16="http://schemas.microsoft.com/office/drawing/2014/main" id="{22334C11-2A17-4C70-9600-F3749FA400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592311" y="3928422"/>
            <a:ext cx="3602881" cy="270171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01F854-6373-45C4-BC0A-ED09F59CFC98}"/>
              </a:ext>
            </a:extLst>
          </p:cNvPr>
          <p:cNvSpPr txBox="1"/>
          <p:nvPr/>
        </p:nvSpPr>
        <p:spPr>
          <a:xfrm>
            <a:off x="6951205" y="3912140"/>
            <a:ext cx="313558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ro-RO" sz="1600" dirty="0"/>
              <a:t>Costul longitudinii pe setul de date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404B92-4946-4483-B221-FF275A64F4C2}"/>
              </a:ext>
            </a:extLst>
          </p:cNvPr>
          <p:cNvSpPr txBox="1"/>
          <p:nvPr/>
        </p:nvSpPr>
        <p:spPr>
          <a:xfrm rot="16200000">
            <a:off x="6439232" y="5129250"/>
            <a:ext cx="4908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o-RO" sz="1400" dirty="0"/>
              <a:t>Cost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856D-B3D5-4C52-96F6-3FF5E21084C1}"/>
              </a:ext>
            </a:extLst>
          </p:cNvPr>
          <p:cNvGrpSpPr/>
          <p:nvPr/>
        </p:nvGrpSpPr>
        <p:grpSpPr>
          <a:xfrm>
            <a:off x="1516415" y="944011"/>
            <a:ext cx="3756175" cy="2856050"/>
            <a:chOff x="1346921" y="1077818"/>
            <a:chExt cx="3756175" cy="28560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A44AFCD-B67E-4678-BE0F-F80B6B55D83E}"/>
                </a:ext>
              </a:extLst>
            </p:cNvPr>
            <p:cNvGrpSpPr/>
            <p:nvPr/>
          </p:nvGrpSpPr>
          <p:grpSpPr>
            <a:xfrm>
              <a:off x="1500810" y="1077818"/>
              <a:ext cx="3602286" cy="2702162"/>
              <a:chOff x="1500811" y="1174894"/>
              <a:chExt cx="3602286" cy="2702162"/>
            </a:xfrm>
          </p:grpSpPr>
          <p:pic>
            <p:nvPicPr>
              <p:cNvPr id="12" name="Imagine 11" descr="O imagine care conține text, Interval, diagramă, linie&#10;&#10;Descriere generată automat">
                <a:extLst>
                  <a:ext uri="{FF2B5EF4-FFF2-40B4-BE49-F238E27FC236}">
                    <a16:creationId xmlns:a16="http://schemas.microsoft.com/office/drawing/2014/main" id="{CBD7FC4C-B37D-2FAB-56B5-750D36FA1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0811" y="1175341"/>
                <a:ext cx="3602286" cy="2701715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9C687F-C958-4DFA-B65E-7C6C37F19D48}"/>
                  </a:ext>
                </a:extLst>
              </p:cNvPr>
              <p:cNvSpPr txBox="1"/>
              <p:nvPr/>
            </p:nvSpPr>
            <p:spPr>
              <a:xfrm>
                <a:off x="1812041" y="1174894"/>
                <a:ext cx="3131816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ro-RO" sz="1600" dirty="0"/>
                  <a:t>Costul magnitudinii pe setul de date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BA2F5C-9063-4FD3-8E57-DC565A2034E2}"/>
                </a:ext>
              </a:extLst>
            </p:cNvPr>
            <p:cNvSpPr txBox="1"/>
            <p:nvPr/>
          </p:nvSpPr>
          <p:spPr>
            <a:xfrm rot="16200000">
              <a:off x="1255390" y="2275234"/>
              <a:ext cx="4908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o-RO" sz="1400" dirty="0"/>
                <a:t>Cost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AB9D1B-B831-435C-A896-DE97FCBCCFB1}"/>
                </a:ext>
              </a:extLst>
            </p:cNvPr>
            <p:cNvSpPr txBox="1"/>
            <p:nvPr/>
          </p:nvSpPr>
          <p:spPr>
            <a:xfrm>
              <a:off x="2722307" y="3626091"/>
              <a:ext cx="115929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o-RO" sz="1400" dirty="0"/>
                <a:t>Număr epocă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A53C93-34B5-450B-AD8D-612328A51B77}"/>
              </a:ext>
            </a:extLst>
          </p:cNvPr>
          <p:cNvGrpSpPr/>
          <p:nvPr/>
        </p:nvGrpSpPr>
        <p:grpSpPr>
          <a:xfrm>
            <a:off x="1615152" y="3912140"/>
            <a:ext cx="3723951" cy="2855603"/>
            <a:chOff x="1488874" y="3877056"/>
            <a:chExt cx="3723951" cy="28556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5A6F51-C55C-42B0-A946-EE565F67D6A3}"/>
                </a:ext>
              </a:extLst>
            </p:cNvPr>
            <p:cNvGrpSpPr/>
            <p:nvPr/>
          </p:nvGrpSpPr>
          <p:grpSpPr>
            <a:xfrm>
              <a:off x="1500811" y="3877056"/>
              <a:ext cx="3712014" cy="2701715"/>
              <a:chOff x="1500811" y="3877056"/>
              <a:chExt cx="3712014" cy="2701715"/>
            </a:xfrm>
          </p:grpSpPr>
          <p:pic>
            <p:nvPicPr>
              <p:cNvPr id="5" name="Imagine 9" descr="O imagine care conține text, captură de ecran, Interval, linie&#10;&#10;Descriere generată automat">
                <a:extLst>
                  <a:ext uri="{FF2B5EF4-FFF2-40B4-BE49-F238E27FC236}">
                    <a16:creationId xmlns:a16="http://schemas.microsoft.com/office/drawing/2014/main" id="{50E65012-B4A8-4AB2-B126-1FFF950D9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0811" y="3877056"/>
                <a:ext cx="3602286" cy="270171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3AB394-E8BC-4CDD-AC53-0C68A7E4239D}"/>
                  </a:ext>
                </a:extLst>
              </p:cNvPr>
              <p:cNvSpPr txBox="1"/>
              <p:nvPr/>
            </p:nvSpPr>
            <p:spPr>
              <a:xfrm>
                <a:off x="1921768" y="3877056"/>
                <a:ext cx="3291057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ro-RO" sz="1600" dirty="0"/>
                  <a:t>Costul latitudinii pe setul de date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F5013C-8C40-46CB-A968-33813E331EAB}"/>
                </a:ext>
              </a:extLst>
            </p:cNvPr>
            <p:cNvSpPr txBox="1"/>
            <p:nvPr/>
          </p:nvSpPr>
          <p:spPr>
            <a:xfrm rot="16200000">
              <a:off x="1397343" y="5074024"/>
              <a:ext cx="4908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o-RO" sz="1400" dirty="0"/>
                <a:t>Cost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6EB036-EEF6-4F37-BE9C-C03E3EF80E2E}"/>
                </a:ext>
              </a:extLst>
            </p:cNvPr>
            <p:cNvSpPr txBox="1"/>
            <p:nvPr/>
          </p:nvSpPr>
          <p:spPr>
            <a:xfrm>
              <a:off x="2722307" y="6424882"/>
              <a:ext cx="115929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o-RO" sz="1400" dirty="0"/>
                <a:t>Număr epocă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6BC16C-EEC2-463E-88D7-F28FC895528D}"/>
              </a:ext>
            </a:extLst>
          </p:cNvPr>
          <p:cNvGrpSpPr/>
          <p:nvPr/>
        </p:nvGrpSpPr>
        <p:grpSpPr>
          <a:xfrm>
            <a:off x="6425643" y="944458"/>
            <a:ext cx="3708002" cy="2855603"/>
            <a:chOff x="6379954" y="1077818"/>
            <a:chExt cx="3708002" cy="28556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1B3EA3-C132-40F1-B265-032EFE9F055E}"/>
                </a:ext>
              </a:extLst>
            </p:cNvPr>
            <p:cNvGrpSpPr/>
            <p:nvPr/>
          </p:nvGrpSpPr>
          <p:grpSpPr>
            <a:xfrm>
              <a:off x="6485075" y="1077818"/>
              <a:ext cx="3602881" cy="2702608"/>
              <a:chOff x="6499568" y="1174894"/>
              <a:chExt cx="3602881" cy="2702608"/>
            </a:xfrm>
          </p:grpSpPr>
          <p:pic>
            <p:nvPicPr>
              <p:cNvPr id="10" name="Imagine 9" descr="O imagine care conține text, captură de ecran, Interval, linie&#10;&#10;Descriere generată automat">
                <a:extLst>
                  <a:ext uri="{FF2B5EF4-FFF2-40B4-BE49-F238E27FC236}">
                    <a16:creationId xmlns:a16="http://schemas.microsoft.com/office/drawing/2014/main" id="{204BCEF7-91D4-76FB-7F9B-A97EC6C50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9568" y="1175341"/>
                <a:ext cx="3602881" cy="2702161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F0987B-F31C-486D-A2E9-89D2C881360D}"/>
                  </a:ext>
                </a:extLst>
              </p:cNvPr>
              <p:cNvSpPr txBox="1"/>
              <p:nvPr/>
            </p:nvSpPr>
            <p:spPr>
              <a:xfrm>
                <a:off x="6882384" y="1174894"/>
                <a:ext cx="3205573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ro-RO" sz="1600" dirty="0"/>
                  <a:t>Costul adâncimii pe setul de date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27BAA-4574-4AA1-9F67-0C298F442DE0}"/>
                </a:ext>
              </a:extLst>
            </p:cNvPr>
            <p:cNvSpPr txBox="1"/>
            <p:nvPr/>
          </p:nvSpPr>
          <p:spPr>
            <a:xfrm rot="16200000">
              <a:off x="6288423" y="2275234"/>
              <a:ext cx="4908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o-RO" sz="1400" dirty="0"/>
                <a:t>Cost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2DBB3F-DF19-48EC-92F7-30FF0A54200A}"/>
                </a:ext>
              </a:extLst>
            </p:cNvPr>
            <p:cNvSpPr txBox="1"/>
            <p:nvPr/>
          </p:nvSpPr>
          <p:spPr>
            <a:xfrm>
              <a:off x="7816301" y="3625644"/>
              <a:ext cx="115929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ro-RO" sz="1400" dirty="0"/>
                <a:t>Număr epocă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49CB2F5-CBBB-41D7-A6C6-005B6DEBA0AF}"/>
              </a:ext>
            </a:extLst>
          </p:cNvPr>
          <p:cNvSpPr txBox="1"/>
          <p:nvPr/>
        </p:nvSpPr>
        <p:spPr>
          <a:xfrm>
            <a:off x="7786950" y="6476248"/>
            <a:ext cx="11592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o-RO" sz="1400" dirty="0"/>
              <a:t>Număr epocă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DBAE0F-C0A4-C534-0F51-10764395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400" smtClean="0"/>
              <a:t>11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813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2D414-3900-4722-A585-F955F04FB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928" y="978295"/>
            <a:ext cx="3808978" cy="285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2D6B9F-2F39-4C39-A5BD-1DC63D560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36" y="1000591"/>
            <a:ext cx="3779029" cy="283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E09FA-F88F-4554-A9D1-143DBD120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928" y="3879822"/>
            <a:ext cx="3811653" cy="285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2680ED-E9AE-482A-9BAD-B0FBD12E4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36" y="3862912"/>
            <a:ext cx="3811877" cy="285781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u 1">
            <a:extLst>
              <a:ext uri="{FF2B5EF4-FFF2-40B4-BE49-F238E27FC236}">
                <a16:creationId xmlns:a16="http://schemas.microsoft.com/office/drawing/2014/main" id="{9A2B3FC8-68AA-48A6-A7D4-60EB8807C31C}"/>
              </a:ext>
            </a:extLst>
          </p:cNvPr>
          <p:cNvSpPr txBox="1">
            <a:spLocks/>
          </p:cNvSpPr>
          <p:nvPr/>
        </p:nvSpPr>
        <p:spPr>
          <a:xfrm>
            <a:off x="707571" y="244145"/>
            <a:ext cx="10776857" cy="7370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4000" dirty="0">
                <a:latin typeface="Segoe UI" panose="020B0502040204020203" pitchFamily="34" charset="0"/>
                <a:cs typeface="Segoe UI" panose="020B0502040204020203" pitchFamily="34" charset="0"/>
              </a:rPr>
              <a:t>Rezultate experimentale RESNET-10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7329F-055E-BC39-75D4-298A29CF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400" smtClean="0"/>
              <a:t>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659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88D4-41E9-4EE8-AEE1-7DFA1C1C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>
                <a:latin typeface="Segoe UI" panose="020B0502040204020203" pitchFamily="34" charset="0"/>
                <a:cs typeface="Segoe UI" panose="020B0502040204020203" pitchFamily="34" charset="0"/>
              </a:rPr>
              <a:t>Concluzii</a:t>
            </a:r>
            <a:endParaRPr lang="ro-RO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E26C9-4371-4216-BF71-A41C985BB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864696" cy="4023360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o-RO" sz="1900" dirty="0">
                <a:latin typeface="Segoe UI" panose="020B0502040204020203" pitchFamily="34" charset="0"/>
                <a:cs typeface="Segoe UI" panose="020B0502040204020203" pitchFamily="34" charset="0"/>
              </a:rPr>
              <a:t>Magnitudinea – parametrul seismic cel mai ușor de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 estimate cu datele unui </a:t>
            </a:r>
            <a:r>
              <a:rPr lang="ro-RO" sz="1900" dirty="0">
                <a:latin typeface="Segoe UI" panose="020B0502040204020203" pitchFamily="34" charset="0"/>
                <a:cs typeface="Segoe UI" panose="020B0502040204020203" pitchFamily="34" charset="0"/>
              </a:rPr>
              <a:t>singur seismometru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ro-RO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1900" dirty="0">
                <a:latin typeface="Segoe UI" panose="020B0502040204020203" pitchFamily="34" charset="0"/>
                <a:cs typeface="Segoe UI" panose="020B0502040204020203" pitchFamily="34" charset="0"/>
              </a:rPr>
              <a:t> Cutremurele de mare magnitudine 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rep</a:t>
            </a:r>
            <a:r>
              <a:rPr lang="ro-RO" sz="1900" dirty="0">
                <a:latin typeface="Segoe UI" panose="020B0502040204020203" pitchFamily="34" charset="0"/>
                <a:cs typeface="Segoe UI" panose="020B0502040204020203" pitchFamily="34" charset="0"/>
              </a:rPr>
              <a:t>rezintă eșantioane atipice ale setului de date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1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o-RO" sz="19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Latitudinea, longitudine și adâncimea </a:t>
            </a:r>
            <a:r>
              <a:rPr lang="en-US" sz="19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- </a:t>
            </a:r>
            <a:r>
              <a:rPr lang="ro-RO" sz="19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parametrii seismici cei mai greu de estimat</a:t>
            </a:r>
            <a:endParaRPr lang="en-US" sz="19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o-RO" sz="19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1900" dirty="0">
                <a:latin typeface="Segoe UI" panose="020B0502040204020203" pitchFamily="34" charset="0"/>
                <a:cs typeface="Segoe UI" panose="020B0502040204020203" pitchFamily="34" charset="0"/>
              </a:rPr>
              <a:t> Eliminarea sarcinii estimării adâncimii sporește performanța estimării latitudinii și longitudinii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1900" dirty="0">
                <a:latin typeface="Segoe UI" panose="020B0502040204020203" pitchFamily="34" charset="0"/>
                <a:cs typeface="Segoe UI" panose="020B0502040204020203" pitchFamily="34" charset="0"/>
              </a:rPr>
              <a:t> Rețelele reziduale sunt o alegere optimă pentru analiza semnalelor seismice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B39A5-6ADB-73F2-6422-75EE305F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9966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FBF6-2A5E-4119-93B9-E3E2AF28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>
            <a:normAutofit/>
          </a:bodyPr>
          <a:lstStyle/>
          <a:p>
            <a:r>
              <a:rPr lang="ro-RO">
                <a:latin typeface="Segoe UI" panose="020B0502040204020203" pitchFamily="34" charset="0"/>
                <a:cs typeface="Segoe UI" panose="020B0502040204020203" pitchFamily="34" charset="0"/>
              </a:rPr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55B5D-542C-4DEE-BCE4-590D576E6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6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Avansuri ale învățării profunde în domeniul seismologiei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Interes crescut pentru interpretarea datelor seismice</a:t>
            </a:r>
          </a:p>
          <a:p>
            <a:pPr marL="0" indent="0">
              <a:buNone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Estimări rapide și precise ale caracteristicilor sursei seismice în situații urgente</a:t>
            </a:r>
          </a:p>
          <a:p>
            <a:pPr marL="0" indent="0">
              <a:buNone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Înlăturarea intervenției expertului uman</a:t>
            </a:r>
          </a:p>
        </p:txBody>
      </p:sp>
      <p:pic>
        <p:nvPicPr>
          <p:cNvPr id="24" name="Picture 2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C90D701-AFD5-E714-B543-8217F2A3C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6" r="41708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0F4CE-A3B4-B13A-CF6F-57574FC7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4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4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C7D6-8091-4B4E-9DF0-BBC005A5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576560" cy="1499616"/>
          </a:xfrm>
        </p:spPr>
        <p:txBody>
          <a:bodyPr>
            <a:normAutofit/>
          </a:bodyPr>
          <a:lstStyle/>
          <a:p>
            <a:r>
              <a:rPr lang="ro-RO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STanford</a:t>
            </a:r>
            <a:r>
              <a:rPr lang="ro-RO" sz="4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o-RO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EArthquake</a:t>
            </a:r>
            <a:r>
              <a:rPr lang="ro-RO" sz="4000" dirty="0">
                <a:latin typeface="Segoe UI" panose="020B0502040204020203" pitchFamily="34" charset="0"/>
                <a:cs typeface="Segoe UI" panose="020B0502040204020203" pitchFamily="34" charset="0"/>
              </a:rPr>
              <a:t> Data set (STEAD)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5DD3B-601E-4EFC-96D2-CCC188AE8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283368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Set de date global de cutremure locale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1,05 milioane de seismograme formate din trei componente</a:t>
            </a: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cu durata de un minut</a:t>
            </a: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35 de etichete pentru fiecare cutremur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Parametrii semnalului seismic estimați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Magnitudine, Latitudine, Longitudine și Adâncime</a:t>
            </a:r>
          </a:p>
        </p:txBody>
      </p:sp>
      <p:pic>
        <p:nvPicPr>
          <p:cNvPr id="9" name="Content Placeholder 8" descr="A diagram of a sound wave&#10;&#10;Description automatically generated with low confidence">
            <a:extLst>
              <a:ext uri="{FF2B5EF4-FFF2-40B4-BE49-F238E27FC236}">
                <a16:creationId xmlns:a16="http://schemas.microsoft.com/office/drawing/2014/main" id="{50E97D72-E772-4CEA-807C-D36608543A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491" y="1971126"/>
            <a:ext cx="3591498" cy="4027339"/>
          </a:xfrm>
          <a:prstGeom prst="rect">
            <a:avLst/>
          </a:prstGeom>
        </p:spPr>
      </p:pic>
      <p:sp>
        <p:nvSpPr>
          <p:cNvPr id="10" name="CasetăText 59">
            <a:extLst>
              <a:ext uri="{FF2B5EF4-FFF2-40B4-BE49-F238E27FC236}">
                <a16:creationId xmlns:a16="http://schemas.microsoft.com/office/drawing/2014/main" id="{CF6CF2DC-E30E-402D-9FA7-FDA41EEB0843}"/>
              </a:ext>
            </a:extLst>
          </p:cNvPr>
          <p:cNvSpPr txBox="1"/>
          <p:nvPr/>
        </p:nvSpPr>
        <p:spPr>
          <a:xfrm>
            <a:off x="6962566" y="5998465"/>
            <a:ext cx="37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>
                <a:latin typeface="Segoue UI"/>
              </a:rPr>
              <a:t>Figura 1. Propagarea a undelor seismice și înregistrarea mișcării solului  </a:t>
            </a:r>
            <a:endParaRPr lang="en-US" sz="1400" dirty="0">
              <a:latin typeface="Segoue U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A0919-2EE8-8135-190D-645F9E0A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400" smtClean="0"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897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688A-2F6C-435A-9CEB-F24072A9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>
                <a:latin typeface="Segoe UI" panose="020B0502040204020203" pitchFamily="34" charset="0"/>
                <a:cs typeface="Segoe UI" panose="020B0502040204020203" pitchFamily="34" charset="0"/>
              </a:rPr>
              <a:t>Condiții impuse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A6253-F3C5-4DD2-9683-5D5771819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488289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Estimarea parametrilor semnalului seismic folosind datele unui singur senzor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Limitarea la o zonă geografică restrânsă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Alegerea datelor seismice specifice a două tipuri de seismometre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Set de date personalizat format din 41365 de seismograme</a:t>
            </a: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E906B-FC60-4DED-B6DF-56D1D04FC8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4978" y="2286000"/>
            <a:ext cx="5340107" cy="3212592"/>
          </a:xfrm>
          <a:prstGeom prst="rect">
            <a:avLst/>
          </a:prstGeom>
        </p:spPr>
      </p:pic>
      <p:sp>
        <p:nvSpPr>
          <p:cNvPr id="6" name="CasetăText 59">
            <a:extLst>
              <a:ext uri="{FF2B5EF4-FFF2-40B4-BE49-F238E27FC236}">
                <a16:creationId xmlns:a16="http://schemas.microsoft.com/office/drawing/2014/main" id="{8FCA015C-BF64-4A27-9B43-C1D28F706DAF}"/>
              </a:ext>
            </a:extLst>
          </p:cNvPr>
          <p:cNvSpPr txBox="1"/>
          <p:nvPr/>
        </p:nvSpPr>
        <p:spPr>
          <a:xfrm>
            <a:off x="6882858" y="5545871"/>
            <a:ext cx="414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>
                <a:latin typeface="Segoue UI"/>
              </a:rPr>
              <a:t>Figura 2. Zona geografică a seismografului ales</a:t>
            </a:r>
            <a:endParaRPr lang="en-US" sz="1400" dirty="0">
              <a:latin typeface="Segoue U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63351-D5BE-108D-4305-544F072F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400" smtClean="0"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084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66D8CD1-6779-33E0-D157-D90BEC6875EA}"/>
              </a:ext>
            </a:extLst>
          </p:cNvPr>
          <p:cNvSpPr txBox="1">
            <a:spLocks/>
          </p:cNvSpPr>
          <p:nvPr/>
        </p:nvSpPr>
        <p:spPr>
          <a:xfrm>
            <a:off x="322066" y="253633"/>
            <a:ext cx="4229007" cy="11790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4000" dirty="0">
                <a:latin typeface="Segoue UI"/>
              </a:rPr>
              <a:t>Arhitectura propusă</a:t>
            </a:r>
            <a:endParaRPr lang="en-US" sz="4000" dirty="0">
              <a:latin typeface="Segoue UI"/>
            </a:endParaRPr>
          </a:p>
        </p:txBody>
      </p:sp>
      <p:graphicFrame>
        <p:nvGraphicFramePr>
          <p:cNvPr id="3" name="Tabel 4">
            <a:extLst>
              <a:ext uri="{FF2B5EF4-FFF2-40B4-BE49-F238E27FC236}">
                <a16:creationId xmlns:a16="http://schemas.microsoft.com/office/drawing/2014/main" id="{2BABCC62-3F48-16C8-3986-2AF15CF393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570663"/>
              </p:ext>
            </p:extLst>
          </p:nvPr>
        </p:nvGraphicFramePr>
        <p:xfrm>
          <a:off x="6096000" y="201914"/>
          <a:ext cx="5364774" cy="6197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259">
                  <a:extLst>
                    <a:ext uri="{9D8B030D-6E8A-4147-A177-3AD203B41FA5}">
                      <a16:colId xmlns:a16="http://schemas.microsoft.com/office/drawing/2014/main" val="1656542301"/>
                    </a:ext>
                  </a:extLst>
                </a:gridCol>
                <a:gridCol w="1829486">
                  <a:extLst>
                    <a:ext uri="{9D8B030D-6E8A-4147-A177-3AD203B41FA5}">
                      <a16:colId xmlns:a16="http://schemas.microsoft.com/office/drawing/2014/main" val="653030256"/>
                    </a:ext>
                  </a:extLst>
                </a:gridCol>
                <a:gridCol w="1747029">
                  <a:extLst>
                    <a:ext uri="{9D8B030D-6E8A-4147-A177-3AD203B41FA5}">
                      <a16:colId xmlns:a16="http://schemas.microsoft.com/office/drawing/2014/main" val="2001698277"/>
                    </a:ext>
                  </a:extLst>
                </a:gridCol>
              </a:tblGrid>
              <a:tr h="250277"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Bloc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Straturi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Dimensiune ieșire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588551"/>
                  </a:ext>
                </a:extLst>
              </a:tr>
              <a:tr h="667406">
                <a:tc>
                  <a:txBody>
                    <a:bodyPr/>
                    <a:lstStyle/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Conv</a:t>
                      </a:r>
                      <a:r>
                        <a:rPr lang="ro-RO" sz="1200" dirty="0">
                          <a:latin typeface="Segoue UI"/>
                        </a:rPr>
                        <a:t> &amp; Pool 1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Conv2D (7 x 7, 16)</a:t>
                      </a:r>
                    </a:p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ReLU</a:t>
                      </a:r>
                      <a:endParaRPr lang="ro-RO" sz="1200" dirty="0">
                        <a:latin typeface="Segoue UI"/>
                      </a:endParaRPr>
                    </a:p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MaxPool2D(2x2)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16 x 256 x 94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837747"/>
                  </a:ext>
                </a:extLst>
              </a:tr>
              <a:tr h="667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 err="1">
                          <a:latin typeface="Segoue UI"/>
                        </a:rPr>
                        <a:t>Conv</a:t>
                      </a:r>
                      <a:r>
                        <a:rPr lang="ro-RO" sz="1200" dirty="0">
                          <a:latin typeface="Segoue UI"/>
                        </a:rPr>
                        <a:t> &amp; Pool 2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Conv2D (7 x 7, 16)</a:t>
                      </a:r>
                    </a:p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ReLU</a:t>
                      </a:r>
                      <a:endParaRPr lang="ro-RO" sz="1200" dirty="0">
                        <a:latin typeface="Segoue UI"/>
                      </a:endParaRPr>
                    </a:p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MaxPool2D(2x2)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latin typeface="Segoue UI"/>
                        </a:rPr>
                        <a:t>16 x 128 x 47</a:t>
                      </a:r>
                      <a:endParaRPr lang="en-US" sz="1200" dirty="0">
                        <a:latin typeface="Segoue UI"/>
                      </a:endParaRPr>
                    </a:p>
                    <a:p>
                      <a:pPr algn="ctr"/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6685"/>
                  </a:ext>
                </a:extLst>
              </a:tr>
              <a:tr h="1056726"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Re</a:t>
                      </a:r>
                      <a:r>
                        <a:rPr lang="en-US" sz="1200" dirty="0">
                          <a:latin typeface="Segoue UI"/>
                        </a:rPr>
                        <a:t>z</a:t>
                      </a:r>
                      <a:r>
                        <a:rPr lang="ro-RO" sz="1200" dirty="0" err="1">
                          <a:latin typeface="Segoue UI"/>
                        </a:rPr>
                        <a:t>idual</a:t>
                      </a:r>
                      <a:r>
                        <a:rPr lang="ro-RO" sz="1200" dirty="0">
                          <a:latin typeface="Segoue UI"/>
                        </a:rPr>
                        <a:t> 3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Conv2D (5 x 5, 32)</a:t>
                      </a:r>
                    </a:p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ReLU</a:t>
                      </a:r>
                      <a:endParaRPr lang="ro-RO" sz="1200" dirty="0">
                        <a:latin typeface="Segoue UI"/>
                      </a:endParaRPr>
                    </a:p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Conv2D (5 x 5, 32)</a:t>
                      </a:r>
                    </a:p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ReLU</a:t>
                      </a:r>
                      <a:endParaRPr lang="ro-RO" sz="1200" dirty="0">
                        <a:latin typeface="Segoue UI"/>
                      </a:endParaRPr>
                    </a:p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MaxPool2D(2x2)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latin typeface="Segoue UI"/>
                        </a:rPr>
                        <a:t>32 x 64 x 23</a:t>
                      </a:r>
                      <a:endParaRPr lang="en-US" sz="1200" dirty="0">
                        <a:latin typeface="Segoue UI"/>
                      </a:endParaRPr>
                    </a:p>
                    <a:p>
                      <a:pPr algn="ctr"/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31719"/>
                  </a:ext>
                </a:extLst>
              </a:tr>
              <a:tr h="1056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latin typeface="Segoue UI"/>
                        </a:rPr>
                        <a:t>Re</a:t>
                      </a:r>
                      <a:r>
                        <a:rPr lang="en-US" sz="1200" dirty="0">
                          <a:latin typeface="Segoue UI"/>
                        </a:rPr>
                        <a:t>z</a:t>
                      </a:r>
                      <a:r>
                        <a:rPr lang="ro-RO" sz="1200" dirty="0" err="1">
                          <a:latin typeface="Segoue UI"/>
                        </a:rPr>
                        <a:t>idual</a:t>
                      </a:r>
                      <a:r>
                        <a:rPr lang="ro-RO" sz="1200" dirty="0">
                          <a:latin typeface="Segoue UI"/>
                        </a:rPr>
                        <a:t> 4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Conv2D (3 x 3, 64)</a:t>
                      </a:r>
                    </a:p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ReLU</a:t>
                      </a:r>
                      <a:endParaRPr lang="ro-RO" sz="1200" dirty="0">
                        <a:latin typeface="Segoue UI"/>
                      </a:endParaRPr>
                    </a:p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Conv2D (3 x 3, 64)</a:t>
                      </a:r>
                    </a:p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ReLU</a:t>
                      </a:r>
                      <a:endParaRPr lang="ro-RO" sz="1200" dirty="0">
                        <a:latin typeface="Segoue UI"/>
                      </a:endParaRPr>
                    </a:p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MaxPool2D(2x2)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latin typeface="Segoue UI"/>
                        </a:rPr>
                        <a:t>64 x 32 x 11</a:t>
                      </a:r>
                      <a:endParaRPr lang="en-US" sz="1200" dirty="0">
                        <a:latin typeface="Segoue UI"/>
                      </a:endParaRPr>
                    </a:p>
                    <a:p>
                      <a:pPr algn="ctr"/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800603"/>
                  </a:ext>
                </a:extLst>
              </a:tr>
              <a:tr h="1056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latin typeface="Segoue UI"/>
                        </a:rPr>
                        <a:t>Re</a:t>
                      </a:r>
                      <a:r>
                        <a:rPr lang="en-US" sz="1200" dirty="0">
                          <a:latin typeface="Segoue UI"/>
                        </a:rPr>
                        <a:t>z</a:t>
                      </a:r>
                      <a:r>
                        <a:rPr lang="ro-RO" sz="1200" dirty="0" err="1">
                          <a:latin typeface="Segoue UI"/>
                        </a:rPr>
                        <a:t>idual</a:t>
                      </a:r>
                      <a:r>
                        <a:rPr lang="ro-RO" sz="1200" dirty="0">
                          <a:latin typeface="Segoue UI"/>
                        </a:rPr>
                        <a:t> 5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Conv2D (3 x 3, 96)</a:t>
                      </a:r>
                    </a:p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ReLU</a:t>
                      </a:r>
                      <a:endParaRPr lang="ro-RO" sz="1200" dirty="0">
                        <a:latin typeface="Segoue UI"/>
                      </a:endParaRPr>
                    </a:p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Conv2D (3 x 3, 96)</a:t>
                      </a:r>
                    </a:p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ReLU</a:t>
                      </a:r>
                      <a:endParaRPr lang="ro-RO" sz="1200" dirty="0">
                        <a:latin typeface="Segoue UI"/>
                      </a:endParaRPr>
                    </a:p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MaxPool2D(2x2)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96 x 16 x 5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534519"/>
                  </a:ext>
                </a:extLst>
              </a:tr>
              <a:tr h="862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 err="1">
                          <a:latin typeface="Segoue UI"/>
                        </a:rPr>
                        <a:t>Conv</a:t>
                      </a:r>
                      <a:r>
                        <a:rPr lang="ro-RO" sz="1200" dirty="0">
                          <a:latin typeface="Segoue UI"/>
                        </a:rPr>
                        <a:t> &amp; Pool 6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Conv2D (3 x 3, 128)</a:t>
                      </a:r>
                    </a:p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ReLU</a:t>
                      </a:r>
                      <a:endParaRPr lang="ro-RO" sz="1200" dirty="0">
                        <a:latin typeface="Segoue UI"/>
                      </a:endParaRPr>
                    </a:p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Conv2D (3 x 3, 128)</a:t>
                      </a:r>
                    </a:p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MaxPool2D(2x2)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128 x 8 x 2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75782"/>
                  </a:ext>
                </a:extLst>
              </a:tr>
              <a:tr h="278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latin typeface="Segoue UI"/>
                        </a:rPr>
                        <a:t>FC 1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Fully</a:t>
                      </a:r>
                      <a:r>
                        <a:rPr lang="ro-RO" sz="1200" dirty="0">
                          <a:latin typeface="Segoue UI"/>
                        </a:rPr>
                        <a:t> </a:t>
                      </a:r>
                      <a:r>
                        <a:rPr lang="ro-RO" sz="1200" dirty="0" err="1">
                          <a:latin typeface="Segoue UI"/>
                        </a:rPr>
                        <a:t>Connected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1 x 1024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22868"/>
                  </a:ext>
                </a:extLst>
              </a:tr>
              <a:tr h="278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latin typeface="Segoue UI"/>
                        </a:rPr>
                        <a:t>FC 2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 err="1">
                          <a:latin typeface="Segoue UI"/>
                        </a:rPr>
                        <a:t>Fully</a:t>
                      </a:r>
                      <a:r>
                        <a:rPr lang="ro-RO" sz="1200" dirty="0">
                          <a:latin typeface="Segoue UI"/>
                        </a:rPr>
                        <a:t> </a:t>
                      </a:r>
                      <a:r>
                        <a:rPr lang="ro-RO" sz="1200" dirty="0" err="1">
                          <a:latin typeface="Segoue UI"/>
                        </a:rPr>
                        <a:t>Connected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Segoue UI"/>
                        </a:rPr>
                        <a:t>1 x 4</a:t>
                      </a:r>
                      <a:endParaRPr lang="en-US" sz="1200" dirty="0">
                        <a:latin typeface="Segou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084149"/>
                  </a:ext>
                </a:extLst>
              </a:tr>
            </a:tbl>
          </a:graphicData>
        </a:graphic>
      </p:graphicFrame>
      <p:sp>
        <p:nvSpPr>
          <p:cNvPr id="4" name="CasetăText 3">
            <a:extLst>
              <a:ext uri="{FF2B5EF4-FFF2-40B4-BE49-F238E27FC236}">
                <a16:creationId xmlns:a16="http://schemas.microsoft.com/office/drawing/2014/main" id="{DC4F09CE-BAB8-C2E4-326F-A8FA9E76CB2C}"/>
              </a:ext>
            </a:extLst>
          </p:cNvPr>
          <p:cNvSpPr txBox="1"/>
          <p:nvPr/>
        </p:nvSpPr>
        <p:spPr>
          <a:xfrm>
            <a:off x="6096000" y="6399462"/>
            <a:ext cx="5364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>
                <a:latin typeface="Segoue UI"/>
              </a:rPr>
              <a:t>Tabel</a:t>
            </a:r>
            <a:r>
              <a:rPr lang="en-US" sz="1400" dirty="0">
                <a:latin typeface="Segoue UI"/>
              </a:rPr>
              <a:t>ul</a:t>
            </a:r>
            <a:r>
              <a:rPr lang="ro-RO" sz="1400" dirty="0">
                <a:latin typeface="Segoue UI"/>
              </a:rPr>
              <a:t> </a:t>
            </a:r>
            <a:r>
              <a:rPr lang="en-US" sz="1400" dirty="0">
                <a:latin typeface="Segoue UI"/>
              </a:rPr>
              <a:t>1</a:t>
            </a:r>
            <a:r>
              <a:rPr lang="ro-RO" sz="1400" dirty="0">
                <a:latin typeface="Segoue UI"/>
              </a:rPr>
              <a:t>. Structura detaliată a arhitecturii rețelei CNN</a:t>
            </a:r>
            <a:endParaRPr lang="en-US" sz="1400" dirty="0">
              <a:latin typeface="Segoue UI"/>
            </a:endParaRPr>
          </a:p>
        </p:txBody>
      </p:sp>
      <p:grpSp>
        <p:nvGrpSpPr>
          <p:cNvPr id="59" name="Grupare 58">
            <a:extLst>
              <a:ext uri="{FF2B5EF4-FFF2-40B4-BE49-F238E27FC236}">
                <a16:creationId xmlns:a16="http://schemas.microsoft.com/office/drawing/2014/main" id="{A29CB8F7-D4C8-215A-D918-AB5761902E9B}"/>
              </a:ext>
            </a:extLst>
          </p:cNvPr>
          <p:cNvGrpSpPr/>
          <p:nvPr/>
        </p:nvGrpSpPr>
        <p:grpSpPr>
          <a:xfrm>
            <a:off x="775730" y="1753011"/>
            <a:ext cx="2753244" cy="3956959"/>
            <a:chOff x="341643" y="2322399"/>
            <a:chExt cx="2753244" cy="3956959"/>
          </a:xfrm>
        </p:grpSpPr>
        <p:cxnSp>
          <p:nvCxnSpPr>
            <p:cNvPr id="8" name="Conector drept cu săgeată 7">
              <a:extLst>
                <a:ext uri="{FF2B5EF4-FFF2-40B4-BE49-F238E27FC236}">
                  <a16:creationId xmlns:a16="http://schemas.microsoft.com/office/drawing/2014/main" id="{15CE4F71-EF7D-06C2-D3F8-9D898CF240E6}"/>
                </a:ext>
              </a:extLst>
            </p:cNvPr>
            <p:cNvCxnSpPr>
              <a:cxnSpLocks/>
            </p:cNvCxnSpPr>
            <p:nvPr/>
          </p:nvCxnSpPr>
          <p:spPr>
            <a:xfrm>
              <a:off x="1681184" y="2322399"/>
              <a:ext cx="0" cy="320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Dreptunghi 9">
              <a:extLst>
                <a:ext uri="{FF2B5EF4-FFF2-40B4-BE49-F238E27FC236}">
                  <a16:creationId xmlns:a16="http://schemas.microsoft.com/office/drawing/2014/main" id="{3A6CF43A-79E7-4FC6-2807-45AA1880C95D}"/>
                </a:ext>
              </a:extLst>
            </p:cNvPr>
            <p:cNvSpPr/>
            <p:nvPr/>
          </p:nvSpPr>
          <p:spPr>
            <a:xfrm>
              <a:off x="341644" y="2643084"/>
              <a:ext cx="2753243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reptunghi 11">
              <a:extLst>
                <a:ext uri="{FF2B5EF4-FFF2-40B4-BE49-F238E27FC236}">
                  <a16:creationId xmlns:a16="http://schemas.microsoft.com/office/drawing/2014/main" id="{5C52F51C-CFB7-98B9-CBD3-C3565FD10723}"/>
                </a:ext>
              </a:extLst>
            </p:cNvPr>
            <p:cNvSpPr/>
            <p:nvPr/>
          </p:nvSpPr>
          <p:spPr>
            <a:xfrm>
              <a:off x="341645" y="3590419"/>
              <a:ext cx="2753242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chemă logică: sau 13">
              <a:extLst>
                <a:ext uri="{FF2B5EF4-FFF2-40B4-BE49-F238E27FC236}">
                  <a16:creationId xmlns:a16="http://schemas.microsoft.com/office/drawing/2014/main" id="{5D6615D3-D4BC-6D41-4A59-EEFD9FAB9FC4}"/>
                </a:ext>
              </a:extLst>
            </p:cNvPr>
            <p:cNvSpPr/>
            <p:nvPr/>
          </p:nvSpPr>
          <p:spPr>
            <a:xfrm>
              <a:off x="1349352" y="4537754"/>
              <a:ext cx="653131" cy="640080"/>
            </a:xfrm>
            <a:prstGeom prst="flowChar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drept cu săgeată 17">
              <a:extLst>
                <a:ext uri="{FF2B5EF4-FFF2-40B4-BE49-F238E27FC236}">
                  <a16:creationId xmlns:a16="http://schemas.microsoft.com/office/drawing/2014/main" id="{3C9B6E92-5332-EF4F-0B98-DEE927165546}"/>
                </a:ext>
              </a:extLst>
            </p:cNvPr>
            <p:cNvCxnSpPr>
              <a:cxnSpLocks/>
            </p:cNvCxnSpPr>
            <p:nvPr/>
          </p:nvCxnSpPr>
          <p:spPr>
            <a:xfrm>
              <a:off x="1681184" y="3300688"/>
              <a:ext cx="0" cy="320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Dreptunghi 18">
              <a:extLst>
                <a:ext uri="{FF2B5EF4-FFF2-40B4-BE49-F238E27FC236}">
                  <a16:creationId xmlns:a16="http://schemas.microsoft.com/office/drawing/2014/main" id="{5C3862DA-7307-C282-A638-2E67FC242A03}"/>
                </a:ext>
              </a:extLst>
            </p:cNvPr>
            <p:cNvSpPr/>
            <p:nvPr/>
          </p:nvSpPr>
          <p:spPr>
            <a:xfrm>
              <a:off x="341643" y="5498519"/>
              <a:ext cx="2753243" cy="46015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Conector drept cu săgeată 20">
              <a:extLst>
                <a:ext uri="{FF2B5EF4-FFF2-40B4-BE49-F238E27FC236}">
                  <a16:creationId xmlns:a16="http://schemas.microsoft.com/office/drawing/2014/main" id="{5F494750-C744-78E5-793A-D16B6DDA3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81183" y="4230499"/>
              <a:ext cx="0" cy="320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drept cu săgeată 21">
              <a:extLst>
                <a:ext uri="{FF2B5EF4-FFF2-40B4-BE49-F238E27FC236}">
                  <a16:creationId xmlns:a16="http://schemas.microsoft.com/office/drawing/2014/main" id="{5A344CF9-1752-5084-A0F2-BAA0B7F2484E}"/>
                </a:ext>
              </a:extLst>
            </p:cNvPr>
            <p:cNvCxnSpPr>
              <a:cxnSpLocks/>
            </p:cNvCxnSpPr>
            <p:nvPr/>
          </p:nvCxnSpPr>
          <p:spPr>
            <a:xfrm>
              <a:off x="1673759" y="5177834"/>
              <a:ext cx="0" cy="320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drept cu săgeată 22">
              <a:extLst>
                <a:ext uri="{FF2B5EF4-FFF2-40B4-BE49-F238E27FC236}">
                  <a16:creationId xmlns:a16="http://schemas.microsoft.com/office/drawing/2014/main" id="{67151C7B-0036-A636-49CE-F0DD835808BF}"/>
                </a:ext>
              </a:extLst>
            </p:cNvPr>
            <p:cNvCxnSpPr>
              <a:cxnSpLocks/>
            </p:cNvCxnSpPr>
            <p:nvPr/>
          </p:nvCxnSpPr>
          <p:spPr>
            <a:xfrm>
              <a:off x="1673759" y="5958673"/>
              <a:ext cx="0" cy="320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: curbat 46">
              <a:extLst>
                <a:ext uri="{FF2B5EF4-FFF2-40B4-BE49-F238E27FC236}">
                  <a16:creationId xmlns:a16="http://schemas.microsoft.com/office/drawing/2014/main" id="{F95ADF19-FAD5-AD32-0423-25728B63A213}"/>
                </a:ext>
              </a:extLst>
            </p:cNvPr>
            <p:cNvCxnSpPr>
              <a:cxnSpLocks/>
              <a:endCxn id="14" idx="6"/>
            </p:cNvCxnSpPr>
            <p:nvPr/>
          </p:nvCxnSpPr>
          <p:spPr>
            <a:xfrm rot="16200000" flipH="1">
              <a:off x="1114962" y="3970273"/>
              <a:ext cx="1446318" cy="328724"/>
            </a:xfrm>
            <a:prstGeom prst="curvedConnector4">
              <a:avLst>
                <a:gd name="adj1" fmla="val -665"/>
                <a:gd name="adj2" fmla="val 722818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CasetăText 59">
            <a:extLst>
              <a:ext uri="{FF2B5EF4-FFF2-40B4-BE49-F238E27FC236}">
                <a16:creationId xmlns:a16="http://schemas.microsoft.com/office/drawing/2014/main" id="{71BF16F2-1207-21D1-54B5-6CDA82D4E3AE}"/>
              </a:ext>
            </a:extLst>
          </p:cNvPr>
          <p:cNvSpPr txBox="1"/>
          <p:nvPr/>
        </p:nvSpPr>
        <p:spPr>
          <a:xfrm>
            <a:off x="235980" y="6024659"/>
            <a:ext cx="4401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>
                <a:latin typeface="Segoue UI"/>
              </a:rPr>
              <a:t>Figura 4. Bloc Re</a:t>
            </a:r>
            <a:r>
              <a:rPr lang="en-US" sz="1400" dirty="0">
                <a:latin typeface="Segoue UI"/>
              </a:rPr>
              <a:t>z</a:t>
            </a:r>
            <a:r>
              <a:rPr lang="ro-RO" sz="1400" dirty="0" err="1">
                <a:latin typeface="Segoue UI"/>
              </a:rPr>
              <a:t>idual</a:t>
            </a:r>
            <a:r>
              <a:rPr lang="ro-RO" sz="1400" dirty="0">
                <a:latin typeface="Segoue UI"/>
              </a:rPr>
              <a:t> al rețelei</a:t>
            </a:r>
            <a:endParaRPr lang="en-US" sz="1400" dirty="0">
              <a:latin typeface="Segoue U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5F3FA-6B15-82BF-4B31-66BEFBA04EA8}"/>
              </a:ext>
            </a:extLst>
          </p:cNvPr>
          <p:cNvGrpSpPr/>
          <p:nvPr/>
        </p:nvGrpSpPr>
        <p:grpSpPr>
          <a:xfrm>
            <a:off x="731226" y="1753011"/>
            <a:ext cx="4298164" cy="3956959"/>
            <a:chOff x="731226" y="1753011"/>
            <a:chExt cx="4298164" cy="3956959"/>
          </a:xfrm>
        </p:grpSpPr>
        <p:cxnSp>
          <p:nvCxnSpPr>
            <p:cNvPr id="6" name="Conector drept cu săgeată 7">
              <a:extLst>
                <a:ext uri="{FF2B5EF4-FFF2-40B4-BE49-F238E27FC236}">
                  <a16:creationId xmlns:a16="http://schemas.microsoft.com/office/drawing/2014/main" id="{E5A3F525-B8C4-BC2B-9134-60683EBDD15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71" y="1753011"/>
              <a:ext cx="0" cy="320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199B89-45A9-170C-4F73-47C5A972B443}"/>
                </a:ext>
              </a:extLst>
            </p:cNvPr>
            <p:cNvGrpSpPr/>
            <p:nvPr/>
          </p:nvGrpSpPr>
          <p:grpSpPr>
            <a:xfrm>
              <a:off x="731226" y="2073188"/>
              <a:ext cx="4298164" cy="3636782"/>
              <a:chOff x="731226" y="2073188"/>
              <a:chExt cx="4298164" cy="3636782"/>
            </a:xfrm>
          </p:grpSpPr>
          <p:sp>
            <p:nvSpPr>
              <p:cNvPr id="9" name="Dreptunghi 9">
                <a:extLst>
                  <a:ext uri="{FF2B5EF4-FFF2-40B4-BE49-F238E27FC236}">
                    <a16:creationId xmlns:a16="http://schemas.microsoft.com/office/drawing/2014/main" id="{F26E6F20-D800-70BF-7681-FB439D99D02B}"/>
                  </a:ext>
                </a:extLst>
              </p:cNvPr>
              <p:cNvSpPr/>
              <p:nvPr/>
            </p:nvSpPr>
            <p:spPr>
              <a:xfrm>
                <a:off x="775731" y="2073696"/>
                <a:ext cx="2753243" cy="6400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Dreptunghi 11">
                <a:extLst>
                  <a:ext uri="{FF2B5EF4-FFF2-40B4-BE49-F238E27FC236}">
                    <a16:creationId xmlns:a16="http://schemas.microsoft.com/office/drawing/2014/main" id="{F8ABC393-540D-51F6-1FD9-6BE9591CE7B6}"/>
                  </a:ext>
                </a:extLst>
              </p:cNvPr>
              <p:cNvSpPr/>
              <p:nvPr/>
            </p:nvSpPr>
            <p:spPr>
              <a:xfrm>
                <a:off x="775732" y="3021031"/>
                <a:ext cx="2753242" cy="6400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Schemă logică: sau 13">
                <a:extLst>
                  <a:ext uri="{FF2B5EF4-FFF2-40B4-BE49-F238E27FC236}">
                    <a16:creationId xmlns:a16="http://schemas.microsoft.com/office/drawing/2014/main" id="{72831F70-E66C-5183-2C99-252636864CDD}"/>
                  </a:ext>
                </a:extLst>
              </p:cNvPr>
              <p:cNvSpPr/>
              <p:nvPr/>
            </p:nvSpPr>
            <p:spPr>
              <a:xfrm>
                <a:off x="1783439" y="3968366"/>
                <a:ext cx="653131" cy="640080"/>
              </a:xfrm>
              <a:prstGeom prst="flowChar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Conector drept cu săgeată 17">
                <a:extLst>
                  <a:ext uri="{FF2B5EF4-FFF2-40B4-BE49-F238E27FC236}">
                    <a16:creationId xmlns:a16="http://schemas.microsoft.com/office/drawing/2014/main" id="{E594971C-9C7E-D614-C137-E70887DF8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271" y="2731300"/>
                <a:ext cx="0" cy="320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Dreptunghi 18">
                <a:extLst>
                  <a:ext uri="{FF2B5EF4-FFF2-40B4-BE49-F238E27FC236}">
                    <a16:creationId xmlns:a16="http://schemas.microsoft.com/office/drawing/2014/main" id="{01B86871-50EB-5FD8-65C3-85F5D92D0396}"/>
                  </a:ext>
                </a:extLst>
              </p:cNvPr>
              <p:cNvSpPr/>
              <p:nvPr/>
            </p:nvSpPr>
            <p:spPr>
              <a:xfrm>
                <a:off x="775730" y="4929131"/>
                <a:ext cx="2753243" cy="46015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Conector drept cu săgeată 20">
                <a:extLst>
                  <a:ext uri="{FF2B5EF4-FFF2-40B4-BE49-F238E27FC236}">
                    <a16:creationId xmlns:a16="http://schemas.microsoft.com/office/drawing/2014/main" id="{51AAA42C-849D-8EC6-EE01-87DBD5EA76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5270" y="3661111"/>
                <a:ext cx="0" cy="320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drept cu săgeată 21">
                <a:extLst>
                  <a:ext uri="{FF2B5EF4-FFF2-40B4-BE49-F238E27FC236}">
                    <a16:creationId xmlns:a16="http://schemas.microsoft.com/office/drawing/2014/main" id="{8E7605FE-9B99-589C-FDD3-F31A8B476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7846" y="4608446"/>
                <a:ext cx="0" cy="320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drept cu săgeată 22">
                <a:extLst>
                  <a:ext uri="{FF2B5EF4-FFF2-40B4-BE49-F238E27FC236}">
                    <a16:creationId xmlns:a16="http://schemas.microsoft.com/office/drawing/2014/main" id="{7701A10B-2A9A-A379-6728-B73FADDBC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7846" y="5389285"/>
                <a:ext cx="0" cy="320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: curbat 46">
                <a:extLst>
                  <a:ext uri="{FF2B5EF4-FFF2-40B4-BE49-F238E27FC236}">
                    <a16:creationId xmlns:a16="http://schemas.microsoft.com/office/drawing/2014/main" id="{12A4E866-3C82-6DBF-D13E-2BCAE5E91C4D}"/>
                  </a:ext>
                </a:extLst>
              </p:cNvPr>
              <p:cNvCxnSpPr>
                <a:cxnSpLocks/>
                <a:endCxn id="13" idx="6"/>
              </p:cNvCxnSpPr>
              <p:nvPr/>
            </p:nvCxnSpPr>
            <p:spPr>
              <a:xfrm rot="16200000" flipH="1">
                <a:off x="1549049" y="3400885"/>
                <a:ext cx="1446318" cy="328724"/>
              </a:xfrm>
              <a:prstGeom prst="curvedConnector4">
                <a:avLst>
                  <a:gd name="adj1" fmla="val -665"/>
                  <a:gd name="adj2" fmla="val 722818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CasetăText 55">
                <a:extLst>
                  <a:ext uri="{FF2B5EF4-FFF2-40B4-BE49-F238E27FC236}">
                    <a16:creationId xmlns:a16="http://schemas.microsoft.com/office/drawing/2014/main" id="{671A9D6D-175A-B571-CC4F-F2A1C9B62C02}"/>
                  </a:ext>
                </a:extLst>
              </p:cNvPr>
              <p:cNvSpPr txBox="1"/>
              <p:nvPr/>
            </p:nvSpPr>
            <p:spPr>
              <a:xfrm>
                <a:off x="775734" y="2073188"/>
                <a:ext cx="27532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o-RO" dirty="0">
                    <a:latin typeface="Segoue UI"/>
                  </a:rPr>
                  <a:t>Conv2D</a:t>
                </a:r>
              </a:p>
              <a:p>
                <a:pPr algn="ctr"/>
                <a:r>
                  <a:rPr lang="ro-RO" dirty="0" err="1">
                    <a:latin typeface="Segoue UI"/>
                  </a:rPr>
                  <a:t>ReLU</a:t>
                </a:r>
                <a:endParaRPr lang="en-US" dirty="0">
                  <a:latin typeface="Segoue UI"/>
                </a:endParaRPr>
              </a:p>
            </p:txBody>
          </p:sp>
          <p:sp>
            <p:nvSpPr>
              <p:cNvPr id="27" name="CasetăText 56">
                <a:extLst>
                  <a:ext uri="{FF2B5EF4-FFF2-40B4-BE49-F238E27FC236}">
                    <a16:creationId xmlns:a16="http://schemas.microsoft.com/office/drawing/2014/main" id="{D95C3B7C-E244-7330-0F9C-4C0972B1FE63}"/>
                  </a:ext>
                </a:extLst>
              </p:cNvPr>
              <p:cNvSpPr txBox="1"/>
              <p:nvPr/>
            </p:nvSpPr>
            <p:spPr>
              <a:xfrm>
                <a:off x="731226" y="3033383"/>
                <a:ext cx="27532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o-RO" dirty="0">
                    <a:latin typeface="Segoue UI"/>
                  </a:rPr>
                  <a:t>Conv2D</a:t>
                </a:r>
              </a:p>
              <a:p>
                <a:pPr algn="ctr"/>
                <a:r>
                  <a:rPr lang="ro-RO" dirty="0" err="1">
                    <a:latin typeface="Segoue UI"/>
                  </a:rPr>
                  <a:t>ReLU</a:t>
                </a:r>
                <a:endParaRPr lang="en-US" dirty="0">
                  <a:latin typeface="Segoue UI"/>
                </a:endParaRPr>
              </a:p>
            </p:txBody>
          </p:sp>
          <p:sp>
            <p:nvSpPr>
              <p:cNvPr id="28" name="CasetăText 57">
                <a:extLst>
                  <a:ext uri="{FF2B5EF4-FFF2-40B4-BE49-F238E27FC236}">
                    <a16:creationId xmlns:a16="http://schemas.microsoft.com/office/drawing/2014/main" id="{DF3FE77E-D6BB-D2D9-BB11-16753B5CC17F}"/>
                  </a:ext>
                </a:extLst>
              </p:cNvPr>
              <p:cNvSpPr txBox="1"/>
              <p:nvPr/>
            </p:nvSpPr>
            <p:spPr>
              <a:xfrm>
                <a:off x="738652" y="4973138"/>
                <a:ext cx="2753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o-RO" dirty="0">
                    <a:latin typeface="Segoue UI"/>
                  </a:rPr>
                  <a:t>MaxPool2D</a:t>
                </a:r>
                <a:endParaRPr lang="en-US" dirty="0">
                  <a:latin typeface="Segoue UI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BCCD43-F723-DC07-008A-1FFD33A5FABB}"/>
                  </a:ext>
                </a:extLst>
              </p:cNvPr>
              <p:cNvSpPr txBox="1"/>
              <p:nvPr/>
            </p:nvSpPr>
            <p:spPr>
              <a:xfrm>
                <a:off x="3917187" y="2647928"/>
                <a:ext cx="1112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dirty="0">
                    <a:latin typeface="Segoue UI"/>
                  </a:rPr>
                  <a:t>Identitate</a:t>
                </a:r>
                <a:endParaRPr lang="en-US" dirty="0">
                  <a:latin typeface="Segoue UI"/>
                </a:endParaRPr>
              </a:p>
            </p:txBody>
          </p:sp>
        </p:grp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CBA6A8A-4239-8B99-9D64-24F06A8A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774" y="6437247"/>
            <a:ext cx="350226" cy="307777"/>
          </a:xfrm>
        </p:spPr>
        <p:txBody>
          <a:bodyPr/>
          <a:lstStyle/>
          <a:p>
            <a:fld id="{4FAB73BC-B049-4115-A692-8D63A059BFB8}" type="slidenum">
              <a:rPr lang="en-US" sz="1400" smtClean="0"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753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DC17-3A5C-4285-B5C9-E69E81A2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503408" cy="1499616"/>
          </a:xfrm>
        </p:spPr>
        <p:txBody>
          <a:bodyPr>
            <a:normAutofit/>
          </a:bodyPr>
          <a:lstStyle/>
          <a:p>
            <a:r>
              <a:rPr lang="ro-RO" sz="4000" dirty="0">
                <a:latin typeface="Segoe UI" panose="020B0502040204020203" pitchFamily="34" charset="0"/>
                <a:cs typeface="Segoe UI" panose="020B0502040204020203" pitchFamily="34" charset="0"/>
              </a:rPr>
              <a:t>Reprezentarea în domeniul timp-frecvență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16E769-00DA-404F-959F-162EF20F4206}"/>
              </a:ext>
            </a:extLst>
          </p:cNvPr>
          <p:cNvGrpSpPr/>
          <p:nvPr/>
        </p:nvGrpSpPr>
        <p:grpSpPr>
          <a:xfrm>
            <a:off x="3101785" y="2084832"/>
            <a:ext cx="6348094" cy="4199255"/>
            <a:chOff x="35170" y="52753"/>
            <a:chExt cx="6348534" cy="41998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CBBA56-1442-4335-9AD1-097656B1532E}"/>
                </a:ext>
              </a:extLst>
            </p:cNvPr>
            <p:cNvGrpSpPr/>
            <p:nvPr/>
          </p:nvGrpSpPr>
          <p:grpSpPr>
            <a:xfrm>
              <a:off x="35170" y="52753"/>
              <a:ext cx="3117215" cy="2113915"/>
              <a:chOff x="35170" y="29307"/>
              <a:chExt cx="3117215" cy="2113915"/>
            </a:xfrm>
          </p:grpSpPr>
          <p:sp>
            <p:nvSpPr>
              <p:cNvPr id="12" name="Text Box 3">
                <a:extLst>
                  <a:ext uri="{FF2B5EF4-FFF2-40B4-BE49-F238E27FC236}">
                    <a16:creationId xmlns:a16="http://schemas.microsoft.com/office/drawing/2014/main" id="{3D06B659-10C2-4E66-BEDC-AE0851F612CC}"/>
                  </a:ext>
                </a:extLst>
              </p:cNvPr>
              <p:cNvSpPr txBox="1"/>
              <p:nvPr/>
            </p:nvSpPr>
            <p:spPr>
              <a:xfrm>
                <a:off x="35170" y="64477"/>
                <a:ext cx="332105" cy="29083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o-RO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pic>
            <p:nvPicPr>
              <p:cNvPr id="13" name="Picture 12" descr="A picture containing screenshot, water, amber, blue&#10;&#10;Description automatically generated">
                <a:extLst>
                  <a:ext uri="{FF2B5EF4-FFF2-40B4-BE49-F238E27FC236}">
                    <a16:creationId xmlns:a16="http://schemas.microsoft.com/office/drawing/2014/main" id="{87ED53E8-DAC6-4248-8FF2-EC27C0B7A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370" y="29307"/>
                <a:ext cx="3041015" cy="21139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2383C7-254B-4D6F-8FD6-B4BD4AADD699}"/>
                </a:ext>
              </a:extLst>
            </p:cNvPr>
            <p:cNvGrpSpPr/>
            <p:nvPr/>
          </p:nvGrpSpPr>
          <p:grpSpPr>
            <a:xfrm>
              <a:off x="3300046" y="52753"/>
              <a:ext cx="3083658" cy="2131886"/>
              <a:chOff x="0" y="52753"/>
              <a:chExt cx="3083658" cy="2131886"/>
            </a:xfrm>
          </p:grpSpPr>
          <p:sp>
            <p:nvSpPr>
              <p:cNvPr id="10" name="Text Box 3">
                <a:extLst>
                  <a:ext uri="{FF2B5EF4-FFF2-40B4-BE49-F238E27FC236}">
                    <a16:creationId xmlns:a16="http://schemas.microsoft.com/office/drawing/2014/main" id="{815D88C4-F943-4587-81B8-CDE080315030}"/>
                  </a:ext>
                </a:extLst>
              </p:cNvPr>
              <p:cNvSpPr txBox="1"/>
              <p:nvPr/>
            </p:nvSpPr>
            <p:spPr>
              <a:xfrm>
                <a:off x="0" y="87923"/>
                <a:ext cx="332105" cy="29083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o-RO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pic>
            <p:nvPicPr>
              <p:cNvPr id="11" name="Imagine 5" descr="A picture containing screenshot, colorfulness, blue, water&#10;&#10;Description automatically generated">
                <a:extLst>
                  <a:ext uri="{FF2B5EF4-FFF2-40B4-BE49-F238E27FC236}">
                    <a16:creationId xmlns:a16="http://schemas.microsoft.com/office/drawing/2014/main" id="{7BABC694-CCF3-4263-8F94-6CC297381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83" y="52753"/>
                <a:ext cx="3066475" cy="21318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82E08F-83A0-4F12-8920-4C80BFBF89C0}"/>
                </a:ext>
              </a:extLst>
            </p:cNvPr>
            <p:cNvGrpSpPr/>
            <p:nvPr/>
          </p:nvGrpSpPr>
          <p:grpSpPr>
            <a:xfrm>
              <a:off x="1617785" y="2116015"/>
              <a:ext cx="3124200" cy="2136580"/>
              <a:chOff x="0" y="0"/>
              <a:chExt cx="3124200" cy="2136580"/>
            </a:xfrm>
          </p:grpSpPr>
          <p:sp>
            <p:nvSpPr>
              <p:cNvPr id="8" name="Text Box 3">
                <a:extLst>
                  <a:ext uri="{FF2B5EF4-FFF2-40B4-BE49-F238E27FC236}">
                    <a16:creationId xmlns:a16="http://schemas.microsoft.com/office/drawing/2014/main" id="{E7EE2500-985E-4F70-8B77-5BB837B4F5AF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2509" cy="29094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o-RO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  <p:pic>
            <p:nvPicPr>
              <p:cNvPr id="9" name="Imagine 6" descr="A picture containing amber, screenshot, water, colorfulness&#10;&#10;Description automatically generated">
                <a:extLst>
                  <a:ext uri="{FF2B5EF4-FFF2-40B4-BE49-F238E27FC236}">
                    <a16:creationId xmlns:a16="http://schemas.microsoft.com/office/drawing/2014/main" id="{8CA414C9-29A1-44E7-9FFF-FE96E99A8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" y="17585"/>
                <a:ext cx="3048000" cy="2118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B8F5FA-12C9-472A-8CDA-1E309ADA3310}"/>
              </a:ext>
            </a:extLst>
          </p:cNvPr>
          <p:cNvSpPr txBox="1"/>
          <p:nvPr/>
        </p:nvSpPr>
        <p:spPr>
          <a:xfrm>
            <a:off x="2749437" y="6303073"/>
            <a:ext cx="7069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>
                <a:latin typeface="Segoe UI" panose="020B0502040204020203" pitchFamily="34" charset="0"/>
                <a:cs typeface="Segoe UI" panose="020B0502040204020203" pitchFamily="34" charset="0"/>
              </a:rPr>
              <a:t>Figura 3. Spectrogramele unui seism pe orientările a) Est-Vest, b) Nord-Sud, c) Verticală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CBE6C8F-3CE9-4040-ABB1-E4FCB337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400" smtClean="0"/>
              <a:t>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689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FF5FA23-D78E-5196-6FB2-E1B77498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753167"/>
            <a:ext cx="9720072" cy="1150278"/>
          </a:xfrm>
        </p:spPr>
        <p:txBody>
          <a:bodyPr>
            <a:normAutofit/>
          </a:bodyPr>
          <a:lstStyle/>
          <a:p>
            <a:r>
              <a:rPr lang="ro-RO" sz="4000" dirty="0">
                <a:latin typeface="Segoe UI" panose="020B0502040204020203" pitchFamily="34" charset="0"/>
                <a:cs typeface="Segoe UI" panose="020B0502040204020203" pitchFamily="34" charset="0"/>
              </a:rPr>
              <a:t>Schema arhitecturii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4C1A40-C734-4C43-BEBA-D5AD4F29F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1"/>
          <a:stretch/>
        </p:blipFill>
        <p:spPr bwMode="auto">
          <a:xfrm>
            <a:off x="849463" y="2482565"/>
            <a:ext cx="10493074" cy="26746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setăText 59">
            <a:extLst>
              <a:ext uri="{FF2B5EF4-FFF2-40B4-BE49-F238E27FC236}">
                <a16:creationId xmlns:a16="http://schemas.microsoft.com/office/drawing/2014/main" id="{0A5F959C-45B5-4AA3-99BF-5683201CB35B}"/>
              </a:ext>
            </a:extLst>
          </p:cNvPr>
          <p:cNvSpPr txBox="1"/>
          <p:nvPr/>
        </p:nvSpPr>
        <p:spPr>
          <a:xfrm>
            <a:off x="3895411" y="5157216"/>
            <a:ext cx="4401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>
                <a:latin typeface="Segoue UI"/>
              </a:rPr>
              <a:t>Figura 5. Schema generală a rețelei reziduale</a:t>
            </a:r>
            <a:endParaRPr lang="en-US" sz="1400" dirty="0">
              <a:latin typeface="Segou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08DF-9449-517D-1BB5-D7115C38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400" smtClean="0"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248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EB3C-070E-44CB-89C6-E758D5522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180320" cy="1499616"/>
          </a:xfrm>
        </p:spPr>
        <p:txBody>
          <a:bodyPr>
            <a:normAutofit/>
          </a:bodyPr>
          <a:lstStyle/>
          <a:p>
            <a:r>
              <a:rPr lang="ro-RO" sz="4000" dirty="0">
                <a:latin typeface="Segoe UI" panose="020B0502040204020203" pitchFamily="34" charset="0"/>
                <a:cs typeface="Segoe UI" panose="020B0502040204020203" pitchFamily="34" charset="0"/>
              </a:rPr>
              <a:t>Vizualizarea Parametrilor Estimați</a:t>
            </a:r>
          </a:p>
        </p:txBody>
      </p:sp>
      <p:pic>
        <p:nvPicPr>
          <p:cNvPr id="4" name="Content Placeholder 3" descr="A map with red and blue spots&#10;&#10;Description automatically generated with medium confidence">
            <a:extLst>
              <a:ext uri="{FF2B5EF4-FFF2-40B4-BE49-F238E27FC236}">
                <a16:creationId xmlns:a16="http://schemas.microsoft.com/office/drawing/2014/main" id="{55131519-DE96-407B-BB17-52C70C84F7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293" y="2084832"/>
            <a:ext cx="9355414" cy="4022725"/>
          </a:xfrm>
          <a:prstGeom prst="rect">
            <a:avLst/>
          </a:prstGeom>
        </p:spPr>
      </p:pic>
      <p:sp>
        <p:nvSpPr>
          <p:cNvPr id="5" name="CasetăText 59">
            <a:extLst>
              <a:ext uri="{FF2B5EF4-FFF2-40B4-BE49-F238E27FC236}">
                <a16:creationId xmlns:a16="http://schemas.microsoft.com/office/drawing/2014/main" id="{60E957EC-6879-4427-A629-818FBF07304E}"/>
              </a:ext>
            </a:extLst>
          </p:cNvPr>
          <p:cNvSpPr txBox="1"/>
          <p:nvPr/>
        </p:nvSpPr>
        <p:spPr>
          <a:xfrm>
            <a:off x="3587529" y="5965007"/>
            <a:ext cx="5016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>
                <a:latin typeface="Segoue UI"/>
              </a:rPr>
              <a:t>Figura 6. </a:t>
            </a:r>
            <a:r>
              <a:rPr lang="pt-BR" sz="1400" dirty="0">
                <a:latin typeface="Segoue UI"/>
              </a:rPr>
              <a:t>Harta cutremurelor observate și estimate pe setul de test </a:t>
            </a:r>
            <a:endParaRPr lang="en-US" sz="1400" dirty="0">
              <a:latin typeface="Segoue U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4AA4F-0D3A-4BC9-806E-43EFF846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400" smtClean="0"/>
              <a:t>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105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F4BF-5E7B-4C1A-B3C2-F0F47E0D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>
                <a:latin typeface="Segoe UI" panose="020B0502040204020203" pitchFamily="34" charset="0"/>
                <a:cs typeface="Segoe UI" panose="020B0502040204020203" pitchFamily="34" charset="0"/>
              </a:rPr>
              <a:t>Mediu experimental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943B-F82E-48C1-9CD6-188AA66544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Platforma </a:t>
            </a:r>
            <a:r>
              <a:rPr lang="ro-R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Google </a:t>
            </a:r>
            <a:r>
              <a:rPr lang="ro-R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Colab</a:t>
            </a: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Preluare și salvare date folosind spațiul de stocare Google Drive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Antrenare în condițiile unui timp limitat de acces la resurse GPU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 Biblioteci utilizate: </a:t>
            </a:r>
            <a:r>
              <a:rPr lang="ro-R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NumPy</a:t>
            </a: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, PyTorch, </a:t>
            </a:r>
            <a:r>
              <a:rPr lang="ro-R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Librosa</a:t>
            </a: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o-R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Matplotlib</a:t>
            </a: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o-R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Plotly</a:t>
            </a: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o-R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Pandas</a:t>
            </a:r>
            <a:r>
              <a:rPr lang="ro-RO" sz="2000" dirty="0">
                <a:latin typeface="Segoe UI" panose="020B0502040204020203" pitchFamily="34" charset="0"/>
                <a:cs typeface="Segoe UI" panose="020B0502040204020203" pitchFamily="34" charset="0"/>
              </a:rPr>
              <a:t>, h5py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117DEA-F678-4BA1-B17A-A1E0B6C67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4122" y="2286000"/>
            <a:ext cx="6053709" cy="2960641"/>
          </a:xfrm>
          <a:prstGeom prst="rect">
            <a:avLst/>
          </a:prstGeom>
        </p:spPr>
      </p:pic>
      <p:sp>
        <p:nvSpPr>
          <p:cNvPr id="6" name="CasetăText 59">
            <a:extLst>
              <a:ext uri="{FF2B5EF4-FFF2-40B4-BE49-F238E27FC236}">
                <a16:creationId xmlns:a16="http://schemas.microsoft.com/office/drawing/2014/main" id="{4B07AC68-7592-45EA-9B51-69EB8DEB0A19}"/>
              </a:ext>
            </a:extLst>
          </p:cNvPr>
          <p:cNvSpPr txBox="1"/>
          <p:nvPr/>
        </p:nvSpPr>
        <p:spPr>
          <a:xfrm>
            <a:off x="7020345" y="5405841"/>
            <a:ext cx="4061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>
                <a:latin typeface="Segoue UI"/>
              </a:rPr>
              <a:t>Figura 3. Sesiunea în platforma </a:t>
            </a:r>
            <a:r>
              <a:rPr lang="ro-RO" sz="1400" dirty="0" err="1">
                <a:latin typeface="Segoue UI"/>
              </a:rPr>
              <a:t>cloud</a:t>
            </a:r>
            <a:r>
              <a:rPr lang="ro-RO" sz="1400" dirty="0">
                <a:latin typeface="Segoue UI"/>
              </a:rPr>
              <a:t> Google </a:t>
            </a:r>
            <a:r>
              <a:rPr lang="ro-RO" sz="1400" dirty="0" err="1">
                <a:latin typeface="Segoue UI"/>
              </a:rPr>
              <a:t>Colab</a:t>
            </a:r>
            <a:r>
              <a:rPr lang="ro-RO" sz="1400" dirty="0">
                <a:latin typeface="Segoue UI"/>
              </a:rPr>
              <a:t> </a:t>
            </a:r>
            <a:endParaRPr lang="en-US" sz="1400" dirty="0">
              <a:latin typeface="Segoue U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B01A9-3368-3463-C010-2504C9A9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400" smtClean="0"/>
              <a:t>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7614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ă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www.w3.org/XML/1998/namespace"/>
    <ds:schemaRef ds:uri="71af3243-3dd4-4a8d-8c0d-dd76da1f02a5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2332</TotalTime>
  <Words>656</Words>
  <Application>Microsoft Office PowerPoint</Application>
  <PresentationFormat>Widescreen</PresentationFormat>
  <Paragraphs>170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Segoe UI</vt:lpstr>
      <vt:lpstr>Segoue UI</vt:lpstr>
      <vt:lpstr>Tw Cen MT</vt:lpstr>
      <vt:lpstr>Tw Cen MT Condensed</vt:lpstr>
      <vt:lpstr>Wingdings 3</vt:lpstr>
      <vt:lpstr>Integrală</vt:lpstr>
      <vt:lpstr>Analiza semnalelor seismice folosind rețele neurale adânci</vt:lpstr>
      <vt:lpstr>INtroducere</vt:lpstr>
      <vt:lpstr>STanford EArthquake Data set (STEAD)</vt:lpstr>
      <vt:lpstr>Condiții impuse</vt:lpstr>
      <vt:lpstr>PowerPoint Presentation</vt:lpstr>
      <vt:lpstr>Reprezentarea în domeniul timp-frecvență</vt:lpstr>
      <vt:lpstr>Schema arhitecturii</vt:lpstr>
      <vt:lpstr>Vizualizarea Parametrilor Estimați</vt:lpstr>
      <vt:lpstr>Mediu experimental</vt:lpstr>
      <vt:lpstr>Rezultate experimentale Resnet-10</vt:lpstr>
      <vt:lpstr>PowerPoint Presentation</vt:lpstr>
      <vt:lpstr>PowerPoint Presentation</vt:lpstr>
      <vt:lpstr>Concluzii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semnalelor seismice folosind rețele neurale adânci</dc:title>
  <dc:creator>Alex-Costin TIŢU (108331)</dc:creator>
  <cp:lastModifiedBy>Alex-Costin TIŢU (108331)</cp:lastModifiedBy>
  <cp:revision>96</cp:revision>
  <dcterms:created xsi:type="dcterms:W3CDTF">2023-05-16T13:14:18Z</dcterms:created>
  <dcterms:modified xsi:type="dcterms:W3CDTF">2023-07-04T12:29:02Z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empower.integration.Classification.DocumentId">
    <vt:lpwstr/>
  </property>
  <property fmtid="{D5CDD505-2E9C-101B-9397-08002B2CF9AE}" pid="4" name="empower.integration.Classification.DocumentVersion">
    <vt:lpwstr/>
  </property>
  <property fmtid="{D5CDD505-2E9C-101B-9397-08002B2CF9AE}" pid="5" name="empower.integration.Classification.DocumentOwner">
    <vt:lpwstr/>
  </property>
  <property fmtid="{D5CDD505-2E9C-101B-9397-08002B2CF9AE}" pid="6" name="empower.integration.Classification.ShowFooter">
    <vt:bool>true</vt:bool>
  </property>
  <property fmtid="{D5CDD505-2E9C-101B-9397-08002B2CF9AE}" pid="7" name="empower.integration.Classification.RestrictionLevel">
    <vt:i4>-1</vt:i4>
  </property>
  <property fmtid="{D5CDD505-2E9C-101B-9397-08002B2CF9AE}" pid="8" name="empower.integration.Classification.FooterDate">
    <vt:filetime>2023-06-29T09:59:23Z</vt:filetime>
  </property>
  <property fmtid="{D5CDD505-2E9C-101B-9397-08002B2CF9AE}" pid="9" name="empower.integration.Classification.DateFormat">
    <vt:lpwstr/>
  </property>
  <property fmtid="{D5CDD505-2E9C-101B-9397-08002B2CF9AE}" pid="10" name="empower.integration.Classification.IsDraft">
    <vt:bool>false</vt:bool>
  </property>
  <property fmtid="{D5CDD505-2E9C-101B-9397-08002B2CF9AE}" pid="11" name="empower.integration.Classification.IsProprietary">
    <vt:bool>false</vt:bool>
  </property>
  <property fmtid="{D5CDD505-2E9C-101B-9397-08002B2CF9AE}" pid="12" name="empower.integration.Classification.HasAdditionalMarking">
    <vt:bool>false</vt:bool>
  </property>
  <property fmtid="{D5CDD505-2E9C-101B-9397-08002B2CF9AE}" pid="13" name="empower.integration.Classification.AdditionalMarking">
    <vt:lpwstr/>
  </property>
  <property fmtid="{D5CDD505-2E9C-101B-9397-08002B2CF9AE}" pid="14" name="empower.integration.Classification.IsEmpowerClassified">
    <vt:bool>false</vt:bool>
  </property>
</Properties>
</file>